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57" r:id="rId5"/>
    <p:sldId id="258" r:id="rId6"/>
    <p:sldId id="259" r:id="rId7"/>
    <p:sldId id="260" r:id="rId8"/>
    <p:sldId id="261" r:id="rId9"/>
    <p:sldId id="262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66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31E42-2A70-4B03-B753-BBBC7FD47AA7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36E8BF7-D0AB-48DE-BF06-63370767CB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31E42-2A70-4B03-B753-BBBC7FD47AA7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8BF7-D0AB-48DE-BF06-63370767C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31E42-2A70-4B03-B753-BBBC7FD47AA7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8BF7-D0AB-48DE-BF06-63370767C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31E42-2A70-4B03-B753-BBBC7FD47AA7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8BF7-D0AB-48DE-BF06-63370767CB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31E42-2A70-4B03-B753-BBBC7FD47AA7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36E8BF7-D0AB-48DE-BF06-63370767C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31E42-2A70-4B03-B753-BBBC7FD47AA7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8BF7-D0AB-48DE-BF06-63370767CB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31E42-2A70-4B03-B753-BBBC7FD47AA7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8BF7-D0AB-48DE-BF06-63370767CB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31E42-2A70-4B03-B753-BBBC7FD47AA7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8BF7-D0AB-48DE-BF06-63370767C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31E42-2A70-4B03-B753-BBBC7FD47AA7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8BF7-D0AB-48DE-BF06-63370767C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31E42-2A70-4B03-B753-BBBC7FD47AA7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8BF7-D0AB-48DE-BF06-63370767CB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31E42-2A70-4B03-B753-BBBC7FD47AA7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36E8BF7-D0AB-48DE-BF06-63370767CB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0231E42-2A70-4B03-B753-BBBC7FD47AA7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36E8BF7-D0AB-48DE-BF06-63370767C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HPR 322</a:t>
            </a:r>
          </a:p>
          <a:p>
            <a:r>
              <a:rPr lang="en-US" dirty="0" smtClean="0"/>
              <a:t>Chapter 14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Leisure Wellness and Education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Leisure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Leisure Appreciation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Self-Awareness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Decision-Making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Self-Determination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Leisure Activity Skills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Community Skills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Social Skills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Leisure Resources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Components represent </a:t>
            </a:r>
            <a:r>
              <a:rPr lang="en-US" sz="2400" u="sng" dirty="0" smtClean="0"/>
              <a:t>Goals</a:t>
            </a:r>
            <a:r>
              <a:rPr lang="en-US" sz="2400" dirty="0" smtClean="0"/>
              <a:t> that may be achieved by clients through Leisure Education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Leisure Appreciation</a:t>
            </a:r>
          </a:p>
          <a:p>
            <a:pPr lvl="1"/>
            <a:r>
              <a:rPr lang="en-US" sz="3200" dirty="0" smtClean="0"/>
              <a:t>Assess attitudes toward leisure and assist clients in becoming aware that leisure offers benefits</a:t>
            </a:r>
          </a:p>
          <a:p>
            <a:r>
              <a:rPr lang="en-US" sz="3200" dirty="0" smtClean="0"/>
              <a:t>Self-Awareness</a:t>
            </a:r>
          </a:p>
          <a:p>
            <a:pPr lvl="1"/>
            <a:r>
              <a:rPr lang="en-US" sz="3200" dirty="0" smtClean="0"/>
              <a:t>Clients examine their leisure lifestyle to become aware of leisure values, patterns, behaviors, barriers so they may make alterations</a:t>
            </a:r>
            <a:endParaRPr lang="en-US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Decision-Making</a:t>
            </a:r>
          </a:p>
          <a:p>
            <a:pPr lvl="1"/>
            <a:r>
              <a:rPr lang="en-US" sz="3200" dirty="0" smtClean="0"/>
              <a:t>Many individuals with disabilities have not had opportunities to engage in decision-making</a:t>
            </a:r>
          </a:p>
          <a:p>
            <a:r>
              <a:rPr lang="en-US" sz="3200" dirty="0" smtClean="0"/>
              <a:t>Self-Determination</a:t>
            </a:r>
          </a:p>
          <a:p>
            <a:pPr lvl="1"/>
            <a:r>
              <a:rPr lang="en-US" sz="3200" dirty="0" smtClean="0"/>
              <a:t>Being in control of the course a life takes</a:t>
            </a:r>
          </a:p>
          <a:p>
            <a:pPr lvl="1"/>
            <a:r>
              <a:rPr lang="en-US" sz="3200" dirty="0" smtClean="0"/>
              <a:t>CTRS assists clients in identifying leisure preferences and assert themselves to achieve them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Leisure Activity Skills</a:t>
            </a:r>
          </a:p>
          <a:p>
            <a:pPr lvl="1"/>
            <a:r>
              <a:rPr lang="en-US" dirty="0" smtClean="0"/>
              <a:t>Archery to Yoga – Individuals need a repertoire of activities and the skills to engage</a:t>
            </a:r>
          </a:p>
          <a:p>
            <a:r>
              <a:rPr lang="en-US" sz="2800" dirty="0" smtClean="0"/>
              <a:t>Community Skills</a:t>
            </a:r>
          </a:p>
          <a:p>
            <a:pPr lvl="1"/>
            <a:r>
              <a:rPr lang="en-US" dirty="0" smtClean="0"/>
              <a:t>Skills to participate in community life</a:t>
            </a:r>
          </a:p>
          <a:p>
            <a:pPr lvl="1"/>
            <a:r>
              <a:rPr lang="en-US" dirty="0" smtClean="0"/>
              <a:t>Transportation, handling money/finances</a:t>
            </a:r>
          </a:p>
          <a:p>
            <a:r>
              <a:rPr lang="en-US" sz="2800" dirty="0" smtClean="0"/>
              <a:t>Social Skills</a:t>
            </a:r>
          </a:p>
          <a:p>
            <a:pPr lvl="1"/>
            <a:r>
              <a:rPr lang="en-US" dirty="0" smtClean="0"/>
              <a:t>Overcome deficits by</a:t>
            </a:r>
          </a:p>
          <a:p>
            <a:pPr lvl="2"/>
            <a:r>
              <a:rPr lang="en-US" dirty="0" smtClean="0"/>
              <a:t>Modeling appropriate behaviors, role playing, providing opportunities, reinforcing positive skills, formal training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3600" dirty="0" smtClean="0"/>
              <a:t>Leisure Resources</a:t>
            </a:r>
          </a:p>
          <a:p>
            <a:pPr lvl="1">
              <a:lnSpc>
                <a:spcPct val="90000"/>
              </a:lnSpc>
            </a:pPr>
            <a:r>
              <a:rPr lang="en-US" sz="3600" dirty="0" smtClean="0"/>
              <a:t>Information about possible community resources (places, programs, people) to meet their interests</a:t>
            </a:r>
          </a:p>
          <a:p>
            <a:pPr>
              <a:lnSpc>
                <a:spcPct val="90000"/>
              </a:lnSpc>
            </a:pPr>
            <a:endParaRPr lang="en-US" sz="3600" dirty="0" smtClean="0"/>
          </a:p>
          <a:p>
            <a:pPr>
              <a:lnSpc>
                <a:spcPct val="90000"/>
              </a:lnSpc>
            </a:pPr>
            <a:r>
              <a:rPr lang="en-US" sz="3600" dirty="0" smtClean="0"/>
              <a:t>Leisure Ed ranges from appreciation for leisure to obtaining concrete information about possible community leisure resources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 smtClean="0"/>
              <a:t>Leisure Ed may take place in </a:t>
            </a:r>
          </a:p>
          <a:p>
            <a:pPr lvl="1">
              <a:lnSpc>
                <a:spcPct val="90000"/>
              </a:lnSpc>
            </a:pPr>
            <a:r>
              <a:rPr lang="en-US" sz="3200" dirty="0" smtClean="0"/>
              <a:t>Classes</a:t>
            </a:r>
          </a:p>
          <a:p>
            <a:pPr lvl="1">
              <a:lnSpc>
                <a:spcPct val="90000"/>
              </a:lnSpc>
            </a:pPr>
            <a:r>
              <a:rPr lang="en-US" sz="3200" dirty="0" smtClean="0"/>
              <a:t>Social Skills training groups</a:t>
            </a:r>
          </a:p>
          <a:p>
            <a:pPr lvl="1">
              <a:lnSpc>
                <a:spcPct val="90000"/>
              </a:lnSpc>
            </a:pPr>
            <a:r>
              <a:rPr lang="en-US" sz="3200" dirty="0" smtClean="0"/>
              <a:t>Community Reintegration programs</a:t>
            </a:r>
          </a:p>
          <a:p>
            <a:pPr lvl="1">
              <a:lnSpc>
                <a:spcPct val="90000"/>
              </a:lnSpc>
            </a:pPr>
            <a:r>
              <a:rPr lang="en-US" sz="3200" dirty="0" smtClean="0"/>
              <a:t>Group Counseling</a:t>
            </a:r>
          </a:p>
          <a:p>
            <a:pPr lvl="1">
              <a:lnSpc>
                <a:spcPct val="90000"/>
              </a:lnSpc>
            </a:pPr>
            <a:r>
              <a:rPr lang="en-US" sz="3200" dirty="0" smtClean="0"/>
              <a:t>Individual Counseling</a:t>
            </a:r>
          </a:p>
          <a:p>
            <a:pPr>
              <a:lnSpc>
                <a:spcPct val="90000"/>
              </a:lnSpc>
            </a:pPr>
            <a:r>
              <a:rPr lang="en-US" sz="3200" dirty="0" smtClean="0"/>
              <a:t>Counseling is a means of Leisure Ed</a:t>
            </a:r>
          </a:p>
          <a:p>
            <a:pPr>
              <a:lnSpc>
                <a:spcPct val="90000"/>
              </a:lnSpc>
            </a:pPr>
            <a:r>
              <a:rPr lang="en-US" sz="3200" dirty="0" smtClean="0"/>
              <a:t>CTRSs are Helping Professionals and must be able to communicate therapeutically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Leisure Ability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Overall purpose of Leisure Education</a:t>
            </a:r>
            <a:endParaRPr lang="en-US" sz="3200" dirty="0" smtClean="0"/>
          </a:p>
          <a:p>
            <a:r>
              <a:rPr lang="en-US" sz="3200" dirty="0" smtClean="0"/>
              <a:t>Assist participants in acquiring leisure-related knowledge and skills so participants can eventually gain an independent leisure lifestyle (Peterson and </a:t>
            </a:r>
            <a:r>
              <a:rPr lang="en-US" sz="3200" dirty="0" err="1" smtClean="0"/>
              <a:t>Stumbo</a:t>
            </a:r>
            <a:r>
              <a:rPr lang="en-US" sz="3200" dirty="0" smtClean="0"/>
              <a:t>, 2000)</a:t>
            </a:r>
          </a:p>
          <a:p>
            <a:r>
              <a:rPr lang="en-US" sz="3200" dirty="0" smtClean="0"/>
              <a:t>This Leisure Education Model consists of four components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US" sz="2800" b="1" dirty="0" smtClean="0"/>
              <a:t>Leisure Awareness </a:t>
            </a:r>
            <a:r>
              <a:rPr lang="en-US" sz="2800" dirty="0" smtClean="0"/>
              <a:t>– Knowledge of leisure, self-awareness, leisure and play attitudes, and related participatory and decision-making skills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US" sz="2800" b="1" dirty="0" smtClean="0"/>
              <a:t>Social Interaction Skills </a:t>
            </a:r>
            <a:r>
              <a:rPr lang="en-US" sz="2800" dirty="0" smtClean="0"/>
              <a:t>– Dual, Small Group, and Large Group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US" sz="2800" b="1" dirty="0" smtClean="0"/>
              <a:t>Leisure Activity Skills </a:t>
            </a:r>
            <a:r>
              <a:rPr lang="en-US" sz="2800" dirty="0" smtClean="0"/>
              <a:t>– Traditional and Non-Traditional activities and skills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US" sz="2800" b="1" dirty="0" smtClean="0"/>
              <a:t>Leisure Resources </a:t>
            </a:r>
            <a:r>
              <a:rPr lang="en-US" sz="2800" dirty="0" smtClean="0"/>
              <a:t>– Activity opportunities, personal resources, family and home resources, and state and national resources 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Leisure Lifestyle Center (LLC)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Dept of </a:t>
            </a:r>
            <a:r>
              <a:rPr lang="en-US" smtClean="0"/>
              <a:t>Recreation Management </a:t>
            </a:r>
            <a:r>
              <a:rPr lang="en-US" dirty="0" smtClean="0"/>
              <a:t>and Therapeutic Recreation at the University of Wisconsin-La Crosse</a:t>
            </a:r>
          </a:p>
          <a:p>
            <a:r>
              <a:rPr lang="en-US" dirty="0" smtClean="0"/>
              <a:t>Community-Based Leisure Education Program</a:t>
            </a:r>
          </a:p>
          <a:p>
            <a:r>
              <a:rPr lang="en-US" dirty="0" smtClean="0"/>
              <a:t>Begins with individualized leisure assessment  in which participants become aware of leisure and self</a:t>
            </a:r>
          </a:p>
          <a:p>
            <a:r>
              <a:rPr lang="en-US" dirty="0" smtClean="0"/>
              <a:t>Participants learn different skills (e.g. decision-making, social skills, activity skills)</a:t>
            </a:r>
          </a:p>
          <a:p>
            <a:r>
              <a:rPr lang="en-US" dirty="0" smtClean="0"/>
              <a:t>The goal is to help participants experience the benefits of leisure and develop a lifestyle</a:t>
            </a:r>
          </a:p>
          <a:p>
            <a:r>
              <a:rPr lang="en-US" dirty="0" smtClean="0"/>
              <a:t>Main focus is to assist individuals with disabilities (pg 490)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Leisure Education is a paramount function of Leisure Programming</a:t>
            </a:r>
          </a:p>
          <a:p>
            <a:r>
              <a:rPr lang="en-US" dirty="0" smtClean="0"/>
              <a:t>Individuals with disabilities face barriers (constraints) to leisure participation</a:t>
            </a:r>
          </a:p>
          <a:p>
            <a:r>
              <a:rPr lang="en-US" dirty="0" smtClean="0"/>
              <a:t>Undeveloped leisure can be a primer for deviant behavior</a:t>
            </a:r>
          </a:p>
          <a:p>
            <a:r>
              <a:rPr lang="en-US" dirty="0" smtClean="0"/>
              <a:t>Some people avoid leisure participation because they don’t understand what it is or the benefits</a:t>
            </a:r>
          </a:p>
          <a:p>
            <a:r>
              <a:rPr lang="en-US" dirty="0" smtClean="0"/>
              <a:t>Having free time is not beneficial unless you know how to use it properly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Watching TV can have some benefits but heavy TV watching can have harmful effects:</a:t>
            </a:r>
          </a:p>
          <a:p>
            <a:pPr lvl="1"/>
            <a:r>
              <a:rPr lang="en-US" dirty="0" smtClean="0"/>
              <a:t>Development of sedentary lifestyle that contributes to heart disease, obesity, hypertension, and other illnesses</a:t>
            </a:r>
          </a:p>
          <a:p>
            <a:pPr lvl="1"/>
            <a:r>
              <a:rPr lang="en-US" dirty="0" smtClean="0"/>
              <a:t>Individual and community isolation</a:t>
            </a:r>
          </a:p>
          <a:p>
            <a:pPr lvl="1"/>
            <a:r>
              <a:rPr lang="en-US" dirty="0" smtClean="0"/>
              <a:t>Development of violent behaviors via social learning theory</a:t>
            </a:r>
          </a:p>
          <a:p>
            <a:pPr lvl="1"/>
            <a:r>
              <a:rPr lang="en-US" dirty="0" smtClean="0"/>
              <a:t>Decrease of quality time or meaningfulness in life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Individuals seek more meaningful leisure experiences</a:t>
            </a:r>
          </a:p>
          <a:p>
            <a:r>
              <a:rPr lang="en-US" sz="4400" dirty="0" smtClean="0"/>
              <a:t>Desire to develop appropriate skills, knowledge, attitudes required for successful participation.</a:t>
            </a:r>
          </a:p>
          <a:p>
            <a:r>
              <a:rPr lang="en-US" sz="4400" dirty="0" smtClean="0"/>
              <a:t>You can teach them leisure wellness skills</a:t>
            </a:r>
            <a:endParaRPr lang="en-US" sz="4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Leisure Wellness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Access to information</a:t>
            </a:r>
          </a:p>
          <a:p>
            <a:r>
              <a:rPr lang="en-US" sz="4400" dirty="0" smtClean="0"/>
              <a:t>Decision Making</a:t>
            </a:r>
          </a:p>
          <a:p>
            <a:r>
              <a:rPr lang="en-US" sz="4400" dirty="0" smtClean="0"/>
              <a:t>Clarify Leisure-related values</a:t>
            </a:r>
          </a:p>
          <a:p>
            <a:r>
              <a:rPr lang="en-US" sz="4400" dirty="0" smtClean="0"/>
              <a:t>Traditional strategies</a:t>
            </a:r>
          </a:p>
          <a:p>
            <a:pPr lvl="1"/>
            <a:r>
              <a:rPr lang="en-US" sz="4400" dirty="0" smtClean="0"/>
              <a:t>Instructional programs and services</a:t>
            </a:r>
            <a:endParaRPr lang="en-US" sz="4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Leisure Barriers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 smtClean="0"/>
              <a:t>Attitudinal – ex. Must be athletically gifted to participate in physical fitness</a:t>
            </a:r>
          </a:p>
          <a:p>
            <a:r>
              <a:rPr lang="en-US" sz="3200" dirty="0" smtClean="0"/>
              <a:t>Communicative – Agency must provide clear, accurate, and meaningful info about </a:t>
            </a:r>
            <a:r>
              <a:rPr lang="en-US" sz="3200" dirty="0" smtClean="0"/>
              <a:t>offerings. Individual must be able to send and receive messages</a:t>
            </a:r>
            <a:endParaRPr lang="en-US" sz="3200" dirty="0" smtClean="0"/>
          </a:p>
          <a:p>
            <a:r>
              <a:rPr lang="en-US" sz="3200" dirty="0" smtClean="0"/>
              <a:t>Consumptive – Purchasing “experiences which are “in vogue” but don’t match needs</a:t>
            </a:r>
          </a:p>
          <a:p>
            <a:r>
              <a:rPr lang="en-US" sz="3200" dirty="0" smtClean="0"/>
              <a:t>Economic – Lack of discretionary funds and individuals associate “value” with “cost”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Barriers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Experiential – No experience so activity is avoided</a:t>
            </a:r>
          </a:p>
          <a:p>
            <a:r>
              <a:rPr lang="en-US" sz="2800" dirty="0" smtClean="0"/>
              <a:t>Health - Illnesses and conditions may prevent participation physically, emotionally, socially – Adaptations necessary</a:t>
            </a:r>
          </a:p>
          <a:p>
            <a:r>
              <a:rPr lang="en-US" sz="2800" dirty="0" smtClean="0"/>
              <a:t>Leisure Awareness – “Leisure Ethic’ – Lack knowledge of benefits, resources, skills</a:t>
            </a:r>
          </a:p>
          <a:p>
            <a:r>
              <a:rPr lang="en-US" sz="2800" dirty="0" smtClean="0"/>
              <a:t>Physical Resource – Lack of facilities and overcrowding – National </a:t>
            </a:r>
            <a:r>
              <a:rPr lang="en-US" sz="2800" dirty="0"/>
              <a:t>P</a:t>
            </a:r>
            <a:r>
              <a:rPr lang="en-US" sz="2800" dirty="0" smtClean="0"/>
              <a:t>arks are being “loved to death” - Facilities in communities “run down” </a:t>
            </a:r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Barriers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Social Cultural – Attention must be given to needs based on diversity – racial, ethnic, social, economic, political, and cultural</a:t>
            </a:r>
          </a:p>
          <a:p>
            <a:r>
              <a:rPr lang="en-US" sz="3200" dirty="0" smtClean="0"/>
              <a:t>Temporal – Not having enough time or quality time to pursue leisure interests</a:t>
            </a:r>
          </a:p>
          <a:p>
            <a:pPr lvl="1"/>
            <a:r>
              <a:rPr lang="en-US" sz="3200" dirty="0" smtClean="0"/>
              <a:t>Work schedules, year around schools, flextime, four day work weeks require new approaches to address customer’s needs</a:t>
            </a:r>
            <a:endParaRPr lang="en-US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Leisure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Developmental process through which individuals or groups of people increase their understanding of leisure and the relationships among leisure, lifestyle, and society (Mundy, 1998)</a:t>
            </a:r>
          </a:p>
          <a:p>
            <a:r>
              <a:rPr lang="en-US" sz="2800" dirty="0" smtClean="0"/>
              <a:t>Develops</a:t>
            </a:r>
          </a:p>
          <a:p>
            <a:pPr lvl="1"/>
            <a:r>
              <a:rPr lang="en-US" sz="2800" dirty="0" smtClean="0"/>
              <a:t>Skills that develop competencies</a:t>
            </a:r>
          </a:p>
          <a:p>
            <a:pPr lvl="1"/>
            <a:r>
              <a:rPr lang="en-US" sz="2800" dirty="0" smtClean="0"/>
              <a:t>Knowledge of leisure experiences available (resources)</a:t>
            </a:r>
          </a:p>
          <a:p>
            <a:pPr lvl="1"/>
            <a:r>
              <a:rPr lang="en-US" sz="2800" dirty="0" smtClean="0"/>
              <a:t>Experience increases confidence and desire to explore </a:t>
            </a:r>
          </a:p>
          <a:p>
            <a:pPr lvl="1"/>
            <a:r>
              <a:rPr lang="en-US" sz="2800" dirty="0" smtClean="0"/>
              <a:t>Attitudes, Values, Appreciation – Positive perception of leisure</a:t>
            </a:r>
          </a:p>
          <a:p>
            <a:endParaRPr lang="en-US" sz="1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125</TotalTime>
  <Words>831</Words>
  <Application>Microsoft Office PowerPoint</Application>
  <PresentationFormat>On-screen Show (4:3)</PresentationFormat>
  <Paragraphs>97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Equity</vt:lpstr>
      <vt:lpstr>Leisure Wellness and Education</vt:lpstr>
      <vt:lpstr>Slide 2</vt:lpstr>
      <vt:lpstr>Slide 3</vt:lpstr>
      <vt:lpstr>Slide 4</vt:lpstr>
      <vt:lpstr>Leisure Wellness</vt:lpstr>
      <vt:lpstr>Leisure Barriers</vt:lpstr>
      <vt:lpstr>Barriers (cont’d)</vt:lpstr>
      <vt:lpstr>Barriers (cont’d)</vt:lpstr>
      <vt:lpstr>Leisure Education</vt:lpstr>
      <vt:lpstr>Components of Leisure Education</vt:lpstr>
      <vt:lpstr>Components represent Goals that may be achieved by clients through Leisure Education</vt:lpstr>
      <vt:lpstr>Slide 12</vt:lpstr>
      <vt:lpstr>Slide 13</vt:lpstr>
      <vt:lpstr>Slide 14</vt:lpstr>
      <vt:lpstr>Slide 15</vt:lpstr>
      <vt:lpstr>Leisure Ability Model</vt:lpstr>
      <vt:lpstr>Slide 17</vt:lpstr>
      <vt:lpstr>Leisure Lifestyle Center (LLC)</vt:lpstr>
    </vt:vector>
  </TitlesOfParts>
  <Company>University of Southern Mississippi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Leisure Wellness and Education</dc:title>
  <dc:creator>Mary Ann Aquadro</dc:creator>
  <cp:lastModifiedBy>Mary Ann Aquadro</cp:lastModifiedBy>
  <cp:revision>17</cp:revision>
  <dcterms:created xsi:type="dcterms:W3CDTF">2010-10-28T14:32:54Z</dcterms:created>
  <dcterms:modified xsi:type="dcterms:W3CDTF">2012-11-15T16:24:07Z</dcterms:modified>
</cp:coreProperties>
</file>