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447062E-FE38-4DCE-9E3A-F537628074C7}" type="datetimeFigureOut">
              <a:rPr lang="en-US" smtClean="0"/>
              <a:pPr/>
              <a:t>1/19/2012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226B498-B404-49A3-84D8-E533B6A894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47062E-FE38-4DCE-9E3A-F537628074C7}"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6B498-B404-49A3-84D8-E533B6A894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47062E-FE38-4DCE-9E3A-F537628074C7}"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6B498-B404-49A3-84D8-E533B6A894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47062E-FE38-4DCE-9E3A-F537628074C7}" type="datetimeFigureOut">
              <a:rPr lang="en-US" smtClean="0"/>
              <a:pPr/>
              <a:t>1/19/2012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226B498-B404-49A3-84D8-E533B6A894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447062E-FE38-4DCE-9E3A-F537628074C7}" type="datetimeFigureOut">
              <a:rPr lang="en-US" smtClean="0"/>
              <a:pPr/>
              <a:t>1/19/2012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226B498-B404-49A3-84D8-E533B6A894C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447062E-FE38-4DCE-9E3A-F537628074C7}" type="datetimeFigureOut">
              <a:rPr lang="en-US" smtClean="0"/>
              <a:pPr/>
              <a:t>1/19/2012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226B498-B404-49A3-84D8-E533B6A894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447062E-FE38-4DCE-9E3A-F537628074C7}"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226B498-B404-49A3-84D8-E533B6A894C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47062E-FE38-4DCE-9E3A-F537628074C7}" type="datetimeFigureOut">
              <a:rPr lang="en-US" smtClean="0"/>
              <a:pPr/>
              <a:t>1/19/2012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6B498-B404-49A3-84D8-E533B6A894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47062E-FE38-4DCE-9E3A-F537628074C7}" type="datetimeFigureOut">
              <a:rPr lang="en-US" smtClean="0"/>
              <a:pPr/>
              <a:t>1/19/2012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6B498-B404-49A3-84D8-E533B6A894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47062E-FE38-4DCE-9E3A-F537628074C7}" type="datetimeFigureOut">
              <a:rPr lang="en-US" smtClean="0"/>
              <a:pPr/>
              <a:t>1/19/2012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6B498-B404-49A3-84D8-E533B6A894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447062E-FE38-4DCE-9E3A-F537628074C7}"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226B498-B404-49A3-84D8-E533B6A894C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447062E-FE38-4DCE-9E3A-F537628074C7}" type="datetimeFigureOut">
              <a:rPr lang="en-US" smtClean="0"/>
              <a:pPr/>
              <a:t>1/19/2012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226B498-B404-49A3-84D8-E533B6A894C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Therapeutic </a:t>
            </a:r>
            <a:r>
              <a:rPr lang="en-US" dirty="0"/>
              <a:t>R</a:t>
            </a:r>
            <a:r>
              <a:rPr lang="en-US" dirty="0" smtClean="0"/>
              <a:t>ecreation </a:t>
            </a:r>
            <a:br>
              <a:rPr lang="en-US" dirty="0" smtClean="0"/>
            </a:br>
            <a:r>
              <a:rPr lang="en-US" dirty="0" smtClean="0"/>
              <a:t>Practice Models</a:t>
            </a:r>
            <a:endParaRPr lang="en-US" dirty="0"/>
          </a:p>
        </p:txBody>
      </p:sp>
      <p:sp>
        <p:nvSpPr>
          <p:cNvPr id="3" name="Subtitle 2"/>
          <p:cNvSpPr>
            <a:spLocks noGrp="1"/>
          </p:cNvSpPr>
          <p:nvPr>
            <p:ph type="subTitle" idx="1"/>
          </p:nvPr>
        </p:nvSpPr>
        <p:spPr/>
        <p:txBody>
          <a:bodyPr>
            <a:normAutofit fontScale="77500" lnSpcReduction="20000"/>
          </a:bodyPr>
          <a:lstStyle/>
          <a:p>
            <a:endParaRPr lang="en-US" smtClean="0"/>
          </a:p>
          <a:p>
            <a:r>
              <a:rPr lang="en-US" smtClean="0"/>
              <a:t>Chapter </a:t>
            </a:r>
            <a:r>
              <a:rPr lang="en-US" dirty="0" smtClean="0"/>
              <a:t>14</a:t>
            </a:r>
          </a:p>
          <a:p>
            <a:r>
              <a:rPr lang="en-US" dirty="0" smtClean="0"/>
              <a:t>HPR 453</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Healthy PEOPLE 2010</a:t>
            </a:r>
            <a:br>
              <a:rPr lang="en-US" dirty="0" smtClean="0"/>
            </a:br>
            <a:r>
              <a:rPr lang="en-US" sz="1800" dirty="0" err="1" smtClean="0"/>
              <a:t>usdhhs</a:t>
            </a:r>
            <a:r>
              <a:rPr lang="en-US" sz="1800" dirty="0" smtClean="0"/>
              <a:t>, 2000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GOALS FOR NATION’S HEALTH AGENDA</a:t>
            </a:r>
          </a:p>
          <a:p>
            <a:pPr lvl="1"/>
            <a:r>
              <a:rPr lang="en-US" dirty="0" smtClean="0"/>
              <a:t>INCREASE QUALITY AND YEARS OF HEALTHY LIFE</a:t>
            </a:r>
          </a:p>
          <a:p>
            <a:pPr lvl="1"/>
            <a:r>
              <a:rPr lang="en-US" dirty="0" smtClean="0"/>
              <a:t>ELIMINATE HEALTH DISPARITIES</a:t>
            </a:r>
          </a:p>
          <a:p>
            <a:r>
              <a:rPr lang="en-US" dirty="0" smtClean="0"/>
              <a:t>“Quality of life reflects a general sense of happiness and satisfaction with our lives and environment.  General quality of life encompasses all aspects of life including health, recreation, culture, rights, values, beliefs, and aspirations, and the condition of a life which contains these elements”</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 Practice Models</a:t>
            </a:r>
            <a:endParaRPr lang="en-US" dirty="0"/>
          </a:p>
        </p:txBody>
      </p:sp>
      <p:sp>
        <p:nvSpPr>
          <p:cNvPr id="3" name="Content Placeholder 2"/>
          <p:cNvSpPr>
            <a:spLocks noGrp="1"/>
          </p:cNvSpPr>
          <p:nvPr>
            <p:ph idx="1"/>
          </p:nvPr>
        </p:nvSpPr>
        <p:spPr/>
        <p:txBody>
          <a:bodyPr/>
          <a:lstStyle/>
          <a:p>
            <a:r>
              <a:rPr lang="en-US" dirty="0" smtClean="0"/>
              <a:t>Leisure Outcome Models</a:t>
            </a:r>
          </a:p>
          <a:p>
            <a:pPr lvl="1"/>
            <a:r>
              <a:rPr lang="en-US" dirty="0" err="1" smtClean="0"/>
              <a:t>Leisurability</a:t>
            </a:r>
            <a:r>
              <a:rPr lang="en-US" dirty="0" smtClean="0"/>
              <a:t> Model – anticipated outcome is a satisfying leisure lifestyle – independent functioning of an individual in leisure experiences and activities of their choice – This leads to improved health, quality of life and well-being</a:t>
            </a:r>
          </a:p>
          <a:p>
            <a:r>
              <a:rPr lang="en-US" dirty="0" smtClean="0"/>
              <a:t>Supposes that TRSs assist person’s with illness and/or disabilities to overcome leisure barriers</a:t>
            </a:r>
          </a:p>
          <a:p>
            <a:r>
              <a:rPr lang="en-US" dirty="0" smtClean="0"/>
              <a:t>Continuum Model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and Wellness Outcomes Models</a:t>
            </a:r>
            <a:endParaRPr lang="en-US" dirty="0"/>
          </a:p>
        </p:txBody>
      </p:sp>
      <p:sp>
        <p:nvSpPr>
          <p:cNvPr id="3" name="Content Placeholder 2"/>
          <p:cNvSpPr>
            <a:spLocks noGrp="1"/>
          </p:cNvSpPr>
          <p:nvPr>
            <p:ph idx="1"/>
          </p:nvPr>
        </p:nvSpPr>
        <p:spPr/>
        <p:txBody>
          <a:bodyPr/>
          <a:lstStyle/>
          <a:p>
            <a:r>
              <a:rPr lang="en-US" dirty="0" smtClean="0"/>
              <a:t>Health Protection/Health Promotion Model (Austin, 1991 and continually updated)</a:t>
            </a:r>
          </a:p>
          <a:p>
            <a:pPr lvl="1"/>
            <a:r>
              <a:rPr lang="en-US" dirty="0" smtClean="0"/>
              <a:t>The goal of TR is for clients to achieve the highest level of health</a:t>
            </a:r>
          </a:p>
          <a:p>
            <a:pPr lvl="1"/>
            <a:r>
              <a:rPr lang="en-US" dirty="0" smtClean="0"/>
              <a:t>The purpose of TR is identified as enabling a client to recover from a threat to health (health protection) and to achieve optimal health (health promotion)</a:t>
            </a:r>
          </a:p>
          <a:p>
            <a:pPr lvl="2"/>
            <a:r>
              <a:rPr lang="en-US" dirty="0" smtClean="0"/>
              <a:t>Prescriptive activity, recreation and leisure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 Service Delivery Model and TR Outcome Model </a:t>
            </a:r>
            <a:r>
              <a:rPr lang="en-US" sz="2000" dirty="0" smtClean="0"/>
              <a:t>(Carter, Van </a:t>
            </a:r>
            <a:r>
              <a:rPr lang="en-US" sz="2000" dirty="0" err="1" smtClean="0"/>
              <a:t>Andel</a:t>
            </a:r>
            <a:r>
              <a:rPr lang="en-US" sz="2000" dirty="0" smtClean="0"/>
              <a:t> and Robb, 1995)</a:t>
            </a:r>
          </a:p>
        </p:txBody>
      </p:sp>
      <p:sp>
        <p:nvSpPr>
          <p:cNvPr id="3" name="Content Placeholder 2"/>
          <p:cNvSpPr>
            <a:spLocks noGrp="1"/>
          </p:cNvSpPr>
          <p:nvPr>
            <p:ph idx="1"/>
          </p:nvPr>
        </p:nvSpPr>
        <p:spPr/>
        <p:txBody>
          <a:bodyPr>
            <a:normAutofit lnSpcReduction="10000"/>
          </a:bodyPr>
          <a:lstStyle/>
          <a:p>
            <a:r>
              <a:rPr lang="en-US" dirty="0" smtClean="0"/>
              <a:t>Meant to be used together – Outcome Model is an extension of TR </a:t>
            </a:r>
            <a:r>
              <a:rPr lang="en-US" smtClean="0"/>
              <a:t>Service Delivery Model</a:t>
            </a:r>
          </a:p>
          <a:p>
            <a:r>
              <a:rPr lang="en-US" dirty="0" smtClean="0"/>
              <a:t>The purpose of TR is the maintenance or improvement of the health status, quality of life an/or functional capacities of clients through the use of specially designed recreation or experiential activities and processes”</a:t>
            </a:r>
          </a:p>
          <a:p>
            <a:r>
              <a:rPr lang="en-US" dirty="0" smtClean="0"/>
              <a:t>Overall outcome is </a:t>
            </a:r>
            <a:r>
              <a:rPr lang="en-US" dirty="0" err="1" smtClean="0"/>
              <a:t>QoL</a:t>
            </a:r>
            <a:r>
              <a:rPr lang="en-US" dirty="0" smtClean="0"/>
              <a:t> – Health status is intermediate outcome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 Outcome Model</a:t>
            </a:r>
            <a:endParaRPr lang="en-US" dirty="0"/>
          </a:p>
        </p:txBody>
      </p:sp>
      <p:sp>
        <p:nvSpPr>
          <p:cNvPr id="3" name="Content Placeholder 2"/>
          <p:cNvSpPr>
            <a:spLocks noGrp="1"/>
          </p:cNvSpPr>
          <p:nvPr>
            <p:ph idx="1"/>
          </p:nvPr>
        </p:nvSpPr>
        <p:spPr/>
        <p:txBody>
          <a:bodyPr/>
          <a:lstStyle/>
          <a:p>
            <a:r>
              <a:rPr lang="en-US" dirty="0" smtClean="0"/>
              <a:t>Primary Components</a:t>
            </a:r>
          </a:p>
          <a:p>
            <a:pPr lvl="1"/>
            <a:r>
              <a:rPr lang="en-US" dirty="0" smtClean="0"/>
              <a:t>Functional capacities/potential</a:t>
            </a:r>
          </a:p>
          <a:p>
            <a:pPr lvl="1"/>
            <a:r>
              <a:rPr lang="en-US" dirty="0" smtClean="0"/>
              <a:t>Health status/wellness</a:t>
            </a:r>
          </a:p>
          <a:p>
            <a:pPr lvl="1"/>
            <a:r>
              <a:rPr lang="en-US" dirty="0" smtClean="0"/>
              <a:t>Quality of life</a:t>
            </a:r>
          </a:p>
          <a:p>
            <a:r>
              <a:rPr lang="en-US" dirty="0" smtClean="0"/>
              <a:t>Leisure function represents a complex interaction of all the domains working together</a:t>
            </a:r>
          </a:p>
          <a:p>
            <a:r>
              <a:rPr lang="en-US" dirty="0" err="1" smtClean="0"/>
              <a:t>QoL</a:t>
            </a:r>
            <a:r>
              <a:rPr lang="en-US" dirty="0" smtClean="0"/>
              <a:t> is interrelated to functional capacities and wellness</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t>
            </a:r>
            <a:r>
              <a:rPr lang="en-US" dirty="0" smtClean="0"/>
              <a:t> service delivery model</a:t>
            </a:r>
            <a:endParaRPr lang="en-US" dirty="0"/>
          </a:p>
        </p:txBody>
      </p:sp>
      <p:sp>
        <p:nvSpPr>
          <p:cNvPr id="3" name="Content Placeholder 2"/>
          <p:cNvSpPr>
            <a:spLocks noGrp="1"/>
          </p:cNvSpPr>
          <p:nvPr>
            <p:ph idx="1"/>
          </p:nvPr>
        </p:nvSpPr>
        <p:spPr/>
        <p:txBody>
          <a:bodyPr/>
          <a:lstStyle/>
          <a:p>
            <a:r>
              <a:rPr lang="en-US" dirty="0" smtClean="0"/>
              <a:t>Goal – Empower the client to achieve her or his desired goals and optimally experience a sense of fulfillment, satisfaction, mastery and well-being</a:t>
            </a:r>
          </a:p>
          <a:p>
            <a:pPr lvl="1"/>
            <a:r>
              <a:rPr lang="en-US" dirty="0" smtClean="0"/>
              <a:t>Diagnosis/Needs Assessment </a:t>
            </a:r>
          </a:p>
          <a:p>
            <a:pPr lvl="1"/>
            <a:r>
              <a:rPr lang="en-US" dirty="0" smtClean="0"/>
              <a:t>Treatment/Rehab</a:t>
            </a:r>
          </a:p>
          <a:p>
            <a:pPr lvl="1"/>
            <a:r>
              <a:rPr lang="en-US" dirty="0" smtClean="0"/>
              <a:t>Education</a:t>
            </a:r>
          </a:p>
          <a:p>
            <a:pPr lvl="1"/>
            <a:r>
              <a:rPr lang="en-US" dirty="0" smtClean="0"/>
              <a:t>Prevention/Health Promotion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you are and will be asked…</a:t>
            </a:r>
            <a:endParaRPr lang="en-US" dirty="0"/>
          </a:p>
        </p:txBody>
      </p:sp>
      <p:sp>
        <p:nvSpPr>
          <p:cNvPr id="3" name="Content Placeholder 2"/>
          <p:cNvSpPr>
            <a:spLocks noGrp="1"/>
          </p:cNvSpPr>
          <p:nvPr>
            <p:ph idx="1"/>
          </p:nvPr>
        </p:nvSpPr>
        <p:spPr/>
        <p:txBody>
          <a:bodyPr/>
          <a:lstStyle/>
          <a:p>
            <a:r>
              <a:rPr lang="en-US" dirty="0" smtClean="0"/>
              <a:t>What is TR?</a:t>
            </a:r>
          </a:p>
          <a:p>
            <a:r>
              <a:rPr lang="en-US" dirty="0" smtClean="0"/>
              <a:t>What are anticipated outcomes of TR?</a:t>
            </a:r>
          </a:p>
          <a:p>
            <a:r>
              <a:rPr lang="en-US" dirty="0" smtClean="0"/>
              <a:t>What strategies or interventions are used to bring about the outcomes?</a:t>
            </a:r>
          </a:p>
          <a:p>
            <a:r>
              <a:rPr lang="en-US" dirty="0" smtClean="0"/>
              <a:t>What is the profession’s scope of practice?</a:t>
            </a:r>
          </a:p>
          <a:p>
            <a:r>
              <a:rPr lang="en-US" dirty="0" smtClean="0"/>
              <a:t>What is unique about TR?</a:t>
            </a:r>
          </a:p>
          <a:p>
            <a:r>
              <a:rPr lang="en-US" dirty="0" smtClean="0"/>
              <a:t>How does TR fit into health and human service delivery systems?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Models are Philosophies</a:t>
            </a:r>
            <a:endParaRPr lang="en-US" dirty="0"/>
          </a:p>
        </p:txBody>
      </p:sp>
      <p:sp>
        <p:nvSpPr>
          <p:cNvPr id="3" name="Content Placeholder 2"/>
          <p:cNvSpPr>
            <a:spLocks noGrp="1"/>
          </p:cNvSpPr>
          <p:nvPr>
            <p:ph idx="1"/>
          </p:nvPr>
        </p:nvSpPr>
        <p:spPr/>
        <p:txBody>
          <a:bodyPr/>
          <a:lstStyle/>
          <a:p>
            <a:r>
              <a:rPr lang="en-US" dirty="0" smtClean="0"/>
              <a:t>They guide therapists</a:t>
            </a:r>
          </a:p>
          <a:p>
            <a:r>
              <a:rPr lang="en-US" dirty="0" smtClean="0"/>
              <a:t>Foundation for public policy</a:t>
            </a:r>
          </a:p>
          <a:p>
            <a:r>
              <a:rPr lang="en-US" dirty="0" smtClean="0"/>
              <a:t>Foundation for research</a:t>
            </a:r>
          </a:p>
          <a:p>
            <a:r>
              <a:rPr lang="en-US" dirty="0" smtClean="0"/>
              <a:t>Foundation for further development of the profession</a:t>
            </a:r>
          </a:p>
          <a:p>
            <a:r>
              <a:rPr lang="en-US" dirty="0" smtClean="0"/>
              <a:t>2 Types of Practice Models</a:t>
            </a:r>
          </a:p>
          <a:p>
            <a:pPr lvl="1"/>
            <a:r>
              <a:rPr lang="en-US" dirty="0" smtClean="0"/>
              <a:t>Content Models</a:t>
            </a:r>
          </a:p>
          <a:p>
            <a:pPr lvl="1"/>
            <a:r>
              <a:rPr lang="en-US" dirty="0" smtClean="0"/>
              <a:t>Practice Models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and Process </a:t>
            </a:r>
            <a:r>
              <a:rPr lang="en-US" dirty="0"/>
              <a:t>M</a:t>
            </a:r>
            <a:r>
              <a:rPr lang="en-US" dirty="0" smtClean="0"/>
              <a:t>odels</a:t>
            </a:r>
            <a:endParaRPr lang="en-US" dirty="0"/>
          </a:p>
        </p:txBody>
      </p:sp>
      <p:sp>
        <p:nvSpPr>
          <p:cNvPr id="3" name="Content Placeholder 2"/>
          <p:cNvSpPr>
            <a:spLocks noGrp="1"/>
          </p:cNvSpPr>
          <p:nvPr>
            <p:ph idx="1"/>
          </p:nvPr>
        </p:nvSpPr>
        <p:spPr/>
        <p:txBody>
          <a:bodyPr/>
          <a:lstStyle/>
          <a:p>
            <a:r>
              <a:rPr lang="en-US" dirty="0" smtClean="0"/>
              <a:t>Content Models identify the “what” or substance of TR services</a:t>
            </a:r>
          </a:p>
          <a:p>
            <a:r>
              <a:rPr lang="en-US" dirty="0" smtClean="0"/>
              <a:t>Process models identify the “how” or means (procedures for design and delivery)</a:t>
            </a:r>
          </a:p>
          <a:p>
            <a:r>
              <a:rPr lang="en-US" dirty="0" smtClean="0"/>
              <a:t>There are numerous Models and selection should be made carefully – It guides everything done in practice to produce outcomes for clients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Differing Philosophies result in Different Concepts of Leisure</a:t>
            </a:r>
            <a:endParaRPr lang="en-US" dirty="0"/>
          </a:p>
        </p:txBody>
      </p:sp>
      <p:sp>
        <p:nvSpPr>
          <p:cNvPr id="3" name="Content Placeholder 2"/>
          <p:cNvSpPr>
            <a:spLocks noGrp="1"/>
          </p:cNvSpPr>
          <p:nvPr>
            <p:ph idx="1"/>
          </p:nvPr>
        </p:nvSpPr>
        <p:spPr/>
        <p:txBody>
          <a:bodyPr/>
          <a:lstStyle/>
          <a:p>
            <a:r>
              <a:rPr lang="en-US" dirty="0" smtClean="0"/>
              <a:t>End vs. Means to End</a:t>
            </a:r>
          </a:p>
          <a:p>
            <a:r>
              <a:rPr lang="en-US" dirty="0" smtClean="0"/>
              <a:t>Leisure Orientation – Outcomes related to leisure behavior body of knowledge</a:t>
            </a:r>
          </a:p>
          <a:p>
            <a:r>
              <a:rPr lang="en-US" dirty="0" smtClean="0"/>
              <a:t>Therapy Orientation – Outcomes related to change or improvement in functional behaviors (medical, psychiatric, psychological, and human development) body of knowledge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Currently TR delivered primarily in healthcare arena</a:t>
            </a:r>
          </a:p>
          <a:p>
            <a:r>
              <a:rPr lang="en-US" dirty="0" smtClean="0"/>
              <a:t>Models must be congruent with medical model, nonmedical models, public policy, professional association, accrediting bodies (JC and CARF), societal trends</a:t>
            </a:r>
          </a:p>
          <a:p>
            <a:r>
              <a:rPr lang="en-US" b="1" u="sng" dirty="0" smtClean="0"/>
              <a:t>Limitations</a:t>
            </a:r>
            <a:r>
              <a:rPr lang="en-US" b="1" dirty="0" smtClean="0"/>
              <a:t> </a:t>
            </a:r>
            <a:r>
              <a:rPr lang="en-US" dirty="0" smtClean="0"/>
              <a:t>– Models are static diagrams – practice is multifaceted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sp>
        <p:nvSpPr>
          <p:cNvPr id="3" name="Content Placeholder 2"/>
          <p:cNvSpPr>
            <a:spLocks noGrp="1"/>
          </p:cNvSpPr>
          <p:nvPr>
            <p:ph idx="1"/>
          </p:nvPr>
        </p:nvSpPr>
        <p:spPr/>
        <p:txBody>
          <a:bodyPr>
            <a:normAutofit lnSpcReduction="10000"/>
          </a:bodyPr>
          <a:lstStyle/>
          <a:p>
            <a:r>
              <a:rPr lang="en-US" dirty="0" smtClean="0"/>
              <a:t>1978 – Gunn and Peterson - TR Service Model (</a:t>
            </a:r>
            <a:r>
              <a:rPr lang="en-US" dirty="0" err="1" smtClean="0"/>
              <a:t>Leisurability</a:t>
            </a:r>
            <a:r>
              <a:rPr lang="en-US" dirty="0" smtClean="0"/>
              <a:t> Model)</a:t>
            </a:r>
          </a:p>
          <a:p>
            <a:r>
              <a:rPr lang="en-US" dirty="0" smtClean="0"/>
              <a:t>Late 70s &amp; early 80s – Philosophical views continued to be discussed (Recreation vs. Treatment vs. both vs. </a:t>
            </a:r>
            <a:r>
              <a:rPr lang="en-US" dirty="0" err="1" smtClean="0"/>
              <a:t>Leisurability</a:t>
            </a:r>
            <a:r>
              <a:rPr lang="en-US" dirty="0" smtClean="0"/>
              <a:t>)</a:t>
            </a:r>
          </a:p>
          <a:p>
            <a:r>
              <a:rPr lang="en-US" dirty="0" smtClean="0"/>
              <a:t>Mid to late 80s shift from leisure to healthcare models</a:t>
            </a:r>
          </a:p>
          <a:p>
            <a:pPr lvl="1"/>
            <a:r>
              <a:rPr lang="en-US" dirty="0" smtClean="0"/>
              <a:t>Therapy oriented (means) vs. Leisure oriented (outcomes)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Shift from Medical Model to Wellness</a:t>
            </a:r>
            <a:endParaRPr lang="en-US" dirty="0"/>
          </a:p>
        </p:txBody>
      </p:sp>
      <p:sp>
        <p:nvSpPr>
          <p:cNvPr id="3" name="Content Placeholder 2"/>
          <p:cNvSpPr>
            <a:spLocks noGrp="1"/>
          </p:cNvSpPr>
          <p:nvPr>
            <p:ph idx="1"/>
          </p:nvPr>
        </p:nvSpPr>
        <p:spPr/>
        <p:txBody>
          <a:bodyPr/>
          <a:lstStyle/>
          <a:p>
            <a:r>
              <a:rPr lang="en-US" dirty="0" smtClean="0"/>
              <a:t>Pew Health Commission (1995)</a:t>
            </a:r>
          </a:p>
          <a:p>
            <a:r>
              <a:rPr lang="en-US" dirty="0" smtClean="0"/>
              <a:t>Paradigm shift from illness, cures, and separation of mind and body to… </a:t>
            </a:r>
          </a:p>
          <a:p>
            <a:r>
              <a:rPr lang="en-US" dirty="0" smtClean="0"/>
              <a:t>Holistic Health (mind and body), wellness and prevention</a:t>
            </a:r>
          </a:p>
          <a:p>
            <a:r>
              <a:rPr lang="en-US" dirty="0" smtClean="0"/>
              <a:t>WHO defines health as …”a state of complete physical, mental, and social well-being and not merely the absence of disease or infirmity.”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Coding Systems</a:t>
            </a:r>
          </a:p>
          <a:p>
            <a:pPr lvl="1"/>
            <a:r>
              <a:rPr lang="en-US" dirty="0" smtClean="0"/>
              <a:t>ICD-10 is mainly used to classify causes of death</a:t>
            </a:r>
          </a:p>
          <a:p>
            <a:pPr lvl="1"/>
            <a:r>
              <a:rPr lang="en-US" dirty="0" smtClean="0"/>
              <a:t>ICF classifies health – based on psychosocial model</a:t>
            </a:r>
          </a:p>
          <a:p>
            <a:r>
              <a:rPr lang="en-US" dirty="0" smtClean="0"/>
              <a:t>ICF mainstreams the experience of disability and classifies it as one dimension of a person</a:t>
            </a:r>
          </a:p>
          <a:p>
            <a:r>
              <a:rPr lang="en-US" dirty="0" smtClean="0"/>
              <a:t>Treatment has shifted from “process” to “outcomes”</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221</TotalTime>
  <Words>752</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Therapeutic Recreation  Practice Models</vt:lpstr>
      <vt:lpstr>Questions you are and will be asked…</vt:lpstr>
      <vt:lpstr>Practice Models are Philosophies</vt:lpstr>
      <vt:lpstr>Content and Process Models</vt:lpstr>
      <vt:lpstr>Differing Philosophies result in Different Concepts of Leisure</vt:lpstr>
      <vt:lpstr>Slide 6</vt:lpstr>
      <vt:lpstr>Models</vt:lpstr>
      <vt:lpstr>Shift from Medical Model to Wellness</vt:lpstr>
      <vt:lpstr>Slide 9</vt:lpstr>
      <vt:lpstr>Healthy PEOPLE 2010 usdhhs, 2000</vt:lpstr>
      <vt:lpstr>TR Practice Models</vt:lpstr>
      <vt:lpstr>Health and Wellness Outcomes Models</vt:lpstr>
      <vt:lpstr>TR Service Delivery Model and TR Outcome Model (Carter, Van Andel and Robb, 1995)</vt:lpstr>
      <vt:lpstr>TR Outcome Model</vt:lpstr>
      <vt:lpstr>Tr service delivery model</vt:lpstr>
    </vt:vector>
  </TitlesOfParts>
  <Company>University of Southern Mississippi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Practice Models</dc:title>
  <dc:creator>Mary Ann Aquadro</dc:creator>
  <cp:lastModifiedBy>Mary Ann Aquadro</cp:lastModifiedBy>
  <cp:revision>18</cp:revision>
  <dcterms:created xsi:type="dcterms:W3CDTF">2011-03-15T21:02:30Z</dcterms:created>
  <dcterms:modified xsi:type="dcterms:W3CDTF">2012-01-19T21:36:15Z</dcterms:modified>
</cp:coreProperties>
</file>